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59" r:id="rId6"/>
    <p:sldId id="263" r:id="rId7"/>
    <p:sldId id="260" r:id="rId8"/>
    <p:sldId id="261" r:id="rId9"/>
    <p:sldId id="264" r:id="rId1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45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16/06/2017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16/06/2017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16/06/2017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16/06/2017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16/06/2017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16/06/2017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16/06/2017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1267836"/>
          </a:xfrm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s-CO" b="1" dirty="0"/>
              <a:t>LA MISERICORDIA DEL SEÑOR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59B378DA-82E7-4100-AE2D-8CF43817AF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1680" y="2208076"/>
            <a:ext cx="5400600" cy="3810000"/>
          </a:xfrm>
          <a:prstGeom prst="rect">
            <a:avLst/>
          </a:prstGeom>
        </p:spPr>
      </p:pic>
      <p:sp>
        <p:nvSpPr>
          <p:cNvPr id="5" name="Cerrar llave 4">
            <a:extLst>
              <a:ext uri="{FF2B5EF4-FFF2-40B4-BE49-F238E27FC236}">
                <a16:creationId xmlns:a16="http://schemas.microsoft.com/office/drawing/2014/main" id="{97A5AC69-0BDF-4916-892B-760ACB16769A}"/>
              </a:ext>
            </a:extLst>
          </p:cNvPr>
          <p:cNvSpPr/>
          <p:nvPr/>
        </p:nvSpPr>
        <p:spPr>
          <a:xfrm>
            <a:off x="7092280" y="2060848"/>
            <a:ext cx="1404156" cy="4104456"/>
          </a:xfrm>
          <a:prstGeom prst="rightBrace">
            <a:avLst/>
          </a:prstGeom>
          <a:effectLst>
            <a:glow rad="101600">
              <a:srgbClr val="C00000">
                <a:alpha val="6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6" name="Abrir llave 5">
            <a:extLst>
              <a:ext uri="{FF2B5EF4-FFF2-40B4-BE49-F238E27FC236}">
                <a16:creationId xmlns:a16="http://schemas.microsoft.com/office/drawing/2014/main" id="{45363819-3E20-496F-B356-77A5F5BF33F2}"/>
              </a:ext>
            </a:extLst>
          </p:cNvPr>
          <p:cNvSpPr/>
          <p:nvPr/>
        </p:nvSpPr>
        <p:spPr>
          <a:xfrm>
            <a:off x="685800" y="2053474"/>
            <a:ext cx="1008112" cy="4104456"/>
          </a:xfrm>
          <a:prstGeom prst="leftBrace">
            <a:avLst/>
          </a:prstGeom>
          <a:effectLst>
            <a:glow rad="101600">
              <a:srgbClr val="C00000">
                <a:alpha val="6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12291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flip dir="r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20688"/>
            <a:ext cx="8064896" cy="5544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4961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12068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CO" sz="3500" dirty="0"/>
              <a:t>“</a:t>
            </a:r>
            <a:r>
              <a:rPr lang="es-CO" sz="3500" b="1" i="1" dirty="0"/>
              <a:t>El Señor es clemente y compasivo, lento para la ira y grande en amor</a:t>
            </a:r>
            <a:r>
              <a:rPr lang="es-CO" sz="3500" dirty="0"/>
              <a:t>.“ </a:t>
            </a:r>
            <a:r>
              <a:rPr lang="es-CO" sz="3500" dirty="0">
                <a:solidFill>
                  <a:srgbClr val="FF0000"/>
                </a:solidFill>
              </a:rPr>
              <a:t>(Salmo 145:8) </a:t>
            </a:r>
          </a:p>
          <a:p>
            <a:pPr lvl="1"/>
            <a:r>
              <a:rPr lang="es-CO" dirty="0"/>
              <a:t> Ninguno de nosotros merece la misericordia de Dios, porque “</a:t>
            </a:r>
            <a:r>
              <a:rPr lang="es-CO" b="1" i="1" dirty="0"/>
              <a:t>nos apartamos cada cual por su camino</a:t>
            </a:r>
            <a:r>
              <a:rPr lang="es-CO" i="1" dirty="0"/>
              <a:t>”</a:t>
            </a:r>
            <a:r>
              <a:rPr lang="es-CO" dirty="0"/>
              <a:t>  dice </a:t>
            </a:r>
            <a:r>
              <a:rPr lang="es-CO" dirty="0">
                <a:solidFill>
                  <a:srgbClr val="FF0000"/>
                </a:solidFill>
              </a:rPr>
              <a:t>(Isaías 53:6), </a:t>
            </a:r>
            <a:r>
              <a:rPr lang="es-CO" dirty="0"/>
              <a:t>y “</a:t>
            </a:r>
            <a:r>
              <a:rPr lang="es-CO" b="1" i="1" dirty="0"/>
              <a:t>todos pecaron, y están destituidos de la gloria de Dios</a:t>
            </a:r>
            <a:r>
              <a:rPr lang="es-CO" dirty="0"/>
              <a:t>” </a:t>
            </a:r>
            <a:r>
              <a:rPr lang="es-CO" dirty="0">
                <a:solidFill>
                  <a:srgbClr val="FF0000"/>
                </a:solidFill>
              </a:rPr>
              <a:t>(Romanos 3:23). </a:t>
            </a:r>
          </a:p>
          <a:p>
            <a:pPr lvl="1"/>
            <a:r>
              <a:rPr lang="es-CO" dirty="0"/>
              <a:t>Lo que merecemos es la muerte y la separación eterna de Dios, que nos creó. Sin embargo, “</a:t>
            </a:r>
            <a:r>
              <a:rPr lang="es-CO" b="1" dirty="0"/>
              <a:t>es por el gran amor de Jehová que no hemos sido consumidos, porque nunca decayeron sus misericordias</a:t>
            </a:r>
            <a:r>
              <a:rPr lang="es-CO" dirty="0"/>
              <a:t>”, dice </a:t>
            </a:r>
            <a:r>
              <a:rPr lang="es-CO" dirty="0">
                <a:solidFill>
                  <a:srgbClr val="FF0000"/>
                </a:solidFill>
              </a:rPr>
              <a:t>(Lamentaciones 3:22). </a:t>
            </a:r>
          </a:p>
          <a:p>
            <a:r>
              <a:rPr lang="es-CO" dirty="0"/>
              <a:t>Él “</a:t>
            </a:r>
            <a:r>
              <a:rPr lang="es-CO" b="1" dirty="0"/>
              <a:t>no nos trata conforme a nuestros pecados ni nos paga según nuestras maldades. Tan grande es su amor por los que le temen”, </a:t>
            </a:r>
            <a:r>
              <a:rPr lang="es-CO" dirty="0"/>
              <a:t>dice el </a:t>
            </a:r>
            <a:r>
              <a:rPr lang="es-CO" dirty="0">
                <a:solidFill>
                  <a:srgbClr val="FF0000"/>
                </a:solidFill>
              </a:rPr>
              <a:t>(Salmo 103:10-11). </a:t>
            </a:r>
          </a:p>
        </p:txBody>
      </p:sp>
    </p:spTree>
    <p:extLst>
      <p:ext uri="{BB962C8B-B14F-4D97-AF65-F5344CB8AC3E}">
        <p14:creationId xmlns:p14="http://schemas.microsoft.com/office/powerpoint/2010/main" val="352546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BFADC2C-98D9-480E-BF93-4B0792E3DB45}"/>
              </a:ext>
            </a:extLst>
          </p:cNvPr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s-CO" sz="1800" dirty="0"/>
              <a:t> “</a:t>
            </a:r>
            <a:r>
              <a:rPr lang="es-CO" sz="2400" b="1" dirty="0"/>
              <a:t>el cual, siendo en forma de Dios, no estimó el ser igual a Dios como cosa a que aferrarse, sino que se despojó a sí mismo, tomando forma de siervo, hecho semejante a los hombres; </a:t>
            </a:r>
            <a:endParaRPr lang="es-CO" sz="1800" b="1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2D9F829-908C-4FF8-8996-E24A05D596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5013176"/>
            <a:ext cx="8229600" cy="1112987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b="1" dirty="0"/>
              <a:t> y estando en la condición de hombre, se humilló a sí mismo, haciéndose obediente hasta la muerte, y muerte de cruz”. </a:t>
            </a:r>
            <a:r>
              <a:rPr lang="es-CO" dirty="0">
                <a:solidFill>
                  <a:srgbClr val="FF0000"/>
                </a:solidFill>
              </a:rPr>
              <a:t>Fil.2:6-8.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988A0B51-7A7B-4DC9-A2A9-B3942004E5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916832"/>
            <a:ext cx="3466728" cy="274813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03FC5AEE-8AAE-4936-AE04-06A4E82654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6176" y="1916832"/>
            <a:ext cx="2530624" cy="288549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AD0E1C98-01BD-4A00-8565-289586A393EF}"/>
              </a:ext>
            </a:extLst>
          </p:cNvPr>
          <p:cNvSpPr/>
          <p:nvPr/>
        </p:nvSpPr>
        <p:spPr>
          <a:xfrm>
            <a:off x="4139953" y="2060848"/>
            <a:ext cx="1800200" cy="255454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s-CO" sz="3200" dirty="0"/>
              <a:t>Vino a buscar lo que se había perdido</a:t>
            </a:r>
          </a:p>
        </p:txBody>
      </p:sp>
    </p:spTree>
    <p:extLst>
      <p:ext uri="{BB962C8B-B14F-4D97-AF65-F5344CB8AC3E}">
        <p14:creationId xmlns:p14="http://schemas.microsoft.com/office/powerpoint/2010/main" val="4140873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6F7F5A1-BB68-4B23-9A7B-76771E6087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76664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s-CO" sz="4700" b="1" i="1" dirty="0"/>
              <a:t>¿Por qué actúa Dios así?</a:t>
            </a:r>
          </a:p>
          <a:p>
            <a:pPr marL="0" indent="0">
              <a:buNone/>
            </a:pPr>
            <a:r>
              <a:rPr lang="es-CO" sz="3900" b="1" i="1" dirty="0"/>
              <a:t>¡Porque Dios es amor!</a:t>
            </a:r>
          </a:p>
          <a:p>
            <a:endParaRPr lang="es-CO" dirty="0"/>
          </a:p>
          <a:p>
            <a:r>
              <a:rPr lang="es-CO" dirty="0"/>
              <a:t>Es por su misericordia, no nuestros méritos, que somos salvos. Él “</a:t>
            </a:r>
            <a:r>
              <a:rPr lang="es-CO" b="1" dirty="0"/>
              <a:t>nos salvó, no por obras de justicia que nosotros hubiéramos hecho, sino por su misericordia</a:t>
            </a:r>
            <a:r>
              <a:rPr lang="es-CO" dirty="0"/>
              <a:t>“ </a:t>
            </a:r>
            <a:r>
              <a:rPr lang="es-CO" dirty="0">
                <a:solidFill>
                  <a:srgbClr val="FF0000"/>
                </a:solidFill>
              </a:rPr>
              <a:t>(Tito 3:5). </a:t>
            </a:r>
          </a:p>
          <a:p>
            <a:endParaRPr lang="es-CO" dirty="0"/>
          </a:p>
          <a:p>
            <a:pPr lvl="1"/>
            <a:r>
              <a:rPr lang="es-CO" dirty="0"/>
              <a:t>“</a:t>
            </a:r>
            <a:r>
              <a:rPr lang="es-CO" b="1" dirty="0"/>
              <a:t>Pero Dios, que es rico en misericordia, por su gran amor con que nos amó,  aun estando nosotros muertos en pecados, nos dio vida juntamente con Cristo – por gracia sois salvos</a:t>
            </a:r>
            <a:r>
              <a:rPr lang="es-CO" dirty="0"/>
              <a:t>”, dice </a:t>
            </a:r>
            <a:r>
              <a:rPr lang="es-CO" dirty="0">
                <a:solidFill>
                  <a:srgbClr val="FF0000"/>
                </a:solidFill>
              </a:rPr>
              <a:t>(Efesios 2:4-5). </a:t>
            </a:r>
          </a:p>
          <a:p>
            <a:endParaRPr lang="es-CO" dirty="0"/>
          </a:p>
          <a:p>
            <a:pPr lvl="1"/>
            <a:r>
              <a:rPr lang="es-CO" dirty="0"/>
              <a:t>Es “</a:t>
            </a:r>
            <a:r>
              <a:rPr lang="es-CO" b="1" dirty="0"/>
              <a:t>según su grande misericordia nos hizo renacer para una esperanza viva, por la resurrección de Jesucristo de los muertos</a:t>
            </a:r>
            <a:r>
              <a:rPr lang="es-CO" dirty="0"/>
              <a:t>.” </a:t>
            </a:r>
            <a:r>
              <a:rPr lang="es-CO" dirty="0">
                <a:solidFill>
                  <a:srgbClr val="FF0000"/>
                </a:solidFill>
              </a:rPr>
              <a:t>(1 Pedro 1:3).</a:t>
            </a:r>
          </a:p>
        </p:txBody>
      </p:sp>
    </p:spTree>
    <p:extLst>
      <p:ext uri="{BB962C8B-B14F-4D97-AF65-F5344CB8AC3E}">
        <p14:creationId xmlns:p14="http://schemas.microsoft.com/office/powerpoint/2010/main" val="284933132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B33B30A-070A-4552-8F15-30251AF57C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s-CO" sz="3100" dirty="0"/>
              <a:t>“</a:t>
            </a:r>
            <a:r>
              <a:rPr lang="es-CO" sz="3100" b="1" dirty="0"/>
              <a:t>Porque de tal manera amó Dios al mundo, que ha dado a su Hijo</a:t>
            </a:r>
            <a:r>
              <a:rPr lang="es-CO" b="1" dirty="0"/>
              <a:t> </a:t>
            </a:r>
            <a:r>
              <a:rPr lang="es-CO" sz="3100" b="1" dirty="0"/>
              <a:t>unigénito, para que todo aquel que en él cree, no se pierda, mas tenga vida</a:t>
            </a:r>
            <a:r>
              <a:rPr lang="es-CO" sz="3100" dirty="0"/>
              <a:t>” </a:t>
            </a:r>
            <a:r>
              <a:rPr lang="es-CO" sz="3100" dirty="0">
                <a:solidFill>
                  <a:srgbClr val="FF0000"/>
                </a:solidFill>
              </a:rPr>
              <a:t>Juan 3:16.</a:t>
            </a:r>
            <a:endParaRPr lang="es-CO" dirty="0">
              <a:solidFill>
                <a:srgbClr val="FF0000"/>
              </a:solidFill>
            </a:endParaRP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C934B95-0CFB-4139-872C-FA3E8C5D4D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5013176"/>
            <a:ext cx="8229600" cy="1473027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2800" b="1" dirty="0">
                <a:solidFill>
                  <a:schemeClr val="tx1"/>
                </a:solidFill>
              </a:rPr>
              <a:t>“Porque no envió Dios a su Hijo al mundo para condenar al mundo, sino para que el mundo sea salvo por él” </a:t>
            </a:r>
            <a:r>
              <a:rPr lang="es-CO" sz="2800" b="1" dirty="0">
                <a:solidFill>
                  <a:srgbClr val="FF0000"/>
                </a:solidFill>
              </a:rPr>
              <a:t>Juan 3:17.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04804817-DF28-4E43-8A84-4859A95397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7362" y="1943337"/>
            <a:ext cx="2669438" cy="268642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BD9F942D-B945-4326-AC72-2793A3C8AA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1840" y="1873064"/>
            <a:ext cx="2664296" cy="2756696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C53806FB-7C62-418B-9AEF-E3E8DABC35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1873062"/>
            <a:ext cx="2453414" cy="2756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741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1C7ADC7-F765-43FA-AB5B-60ACD4F058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endParaRPr lang="es-CO" dirty="0"/>
          </a:p>
          <a:p>
            <a:r>
              <a:rPr lang="es-CO" dirty="0"/>
              <a:t>De hecho, uno de los títulos propios de Dios es “</a:t>
            </a:r>
            <a:r>
              <a:rPr lang="es-CO" b="1" dirty="0"/>
              <a:t>el Padre de las misericordias</a:t>
            </a:r>
            <a:r>
              <a:rPr lang="es-CO" dirty="0"/>
              <a:t>” </a:t>
            </a:r>
            <a:r>
              <a:rPr lang="es-CO" dirty="0">
                <a:solidFill>
                  <a:srgbClr val="FF0000"/>
                </a:solidFill>
              </a:rPr>
              <a:t>(2 Corintios 1:3). </a:t>
            </a:r>
          </a:p>
          <a:p>
            <a:pPr lvl="1"/>
            <a:r>
              <a:rPr lang="es-CO" dirty="0"/>
              <a:t>Una y otra vez el salmista nos asegura que “</a:t>
            </a:r>
            <a:r>
              <a:rPr lang="es-CO" b="1" dirty="0"/>
              <a:t>Su misericordia es para siempre”, - </a:t>
            </a:r>
            <a:r>
              <a:rPr lang="es-CO" dirty="0"/>
              <a:t>lo dice 26 veces en el </a:t>
            </a:r>
            <a:r>
              <a:rPr lang="es-CO" dirty="0">
                <a:solidFill>
                  <a:srgbClr val="FF0000"/>
                </a:solidFill>
              </a:rPr>
              <a:t>Salmo 136:1-26</a:t>
            </a:r>
            <a:r>
              <a:rPr lang="es-CO" dirty="0"/>
              <a:t>; también en el Salmo </a:t>
            </a:r>
            <a:r>
              <a:rPr lang="es-CO" dirty="0">
                <a:solidFill>
                  <a:srgbClr val="FF0000"/>
                </a:solidFill>
              </a:rPr>
              <a:t>106:1; 107:1; 118:1</a:t>
            </a:r>
            <a:r>
              <a:rPr lang="es-CO" dirty="0"/>
              <a:t>, y otros-. Su misericordia no sólo es infinita, pero eterna.  Alabado sea el Nombre de Dios.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998966186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74899C5-4A42-4FD4-B4B8-02EF6DF5C1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s-CO" sz="3800" b="1" dirty="0"/>
              <a:t>¿Cómo puede uno rechazar su misericordia? </a:t>
            </a:r>
          </a:p>
          <a:p>
            <a:endParaRPr lang="es-CO" dirty="0"/>
          </a:p>
          <a:p>
            <a:r>
              <a:rPr lang="es-CO" dirty="0"/>
              <a:t>“¿</a:t>
            </a:r>
            <a:r>
              <a:rPr lang="es-CO" b="1" dirty="0"/>
              <a:t>O menosprecias las riquezas de su benignidad, paciencia y longanimidad, ignorando que su benignidad te guía al arrepentimiento</a:t>
            </a:r>
            <a:r>
              <a:rPr lang="es-CO" dirty="0"/>
              <a:t>?” </a:t>
            </a:r>
            <a:r>
              <a:rPr lang="es-CO" dirty="0">
                <a:solidFill>
                  <a:srgbClr val="FF0000"/>
                </a:solidFill>
              </a:rPr>
              <a:t>(Romanos 2:4). </a:t>
            </a:r>
          </a:p>
          <a:p>
            <a:pPr lvl="1"/>
            <a:r>
              <a:rPr lang="es-CO" sz="3100" dirty="0"/>
              <a:t>Tristemente, la mayoría lo rechaza. En lugar de ello, el desafío divino es: “</a:t>
            </a:r>
            <a:r>
              <a:rPr lang="es-CO" sz="3100" b="1" dirty="0"/>
              <a:t>Por lo tanto, hermanos, tomando en cuenta la misericordia de Dios, les ruego que cada uno de ustedes, en adoración espiritual, ofrezca su cuerpo como sacrificio vivo, santo y agradable a Dios. No se amolden al mundo actual, sino sean transformados mediante la renovación de su mente. Así podrán comprobar cuál es la voluntad de Dios, buena, agradable y perfecta</a:t>
            </a:r>
            <a:r>
              <a:rPr lang="es-CO" sz="3100" dirty="0"/>
              <a:t>“ </a:t>
            </a:r>
            <a:r>
              <a:rPr lang="es-CO" sz="3100" dirty="0">
                <a:solidFill>
                  <a:srgbClr val="FF0000"/>
                </a:solidFill>
              </a:rPr>
              <a:t>(Romanos 12:1-2)</a:t>
            </a:r>
            <a:r>
              <a:rPr lang="es-CO" sz="3100" dirty="0"/>
              <a:t>. </a:t>
            </a:r>
          </a:p>
          <a:p>
            <a:pPr lvl="1"/>
            <a:r>
              <a:rPr lang="es-CO" sz="3100" dirty="0"/>
              <a:t>Esta debe ser nuestra respuesta lógica a la gran misericordia de Dios. 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887471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70FA649-1FE3-4F75-8BF4-96DC190EE8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544685"/>
          </a:xfr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s-CO" sz="2800" dirty="0"/>
              <a:t>El que en él cree, no es condenado; pero el que no cree, ya ha sido condenado, porque no ha creído en el nombre del unigénito Hijo de Dios. Juan 3:18.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EF1F525-0374-4B28-B296-A4A33B6827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5229200"/>
            <a:ext cx="8229600" cy="1368152"/>
          </a:xfr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2400" b="1" dirty="0"/>
              <a:t>¿Quiénes son los valientes que quieren entregar su vida a Cristo hoy</a:t>
            </a:r>
            <a:r>
              <a:rPr lang="es-CO" sz="2400" b="1"/>
              <a:t>? Levanten </a:t>
            </a:r>
            <a:r>
              <a:rPr lang="es-CO" sz="2400" b="1" dirty="0"/>
              <a:t>la mano y póngase de pie. Dios los ama, y quiere hacerte participe de su misericordia.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9552CE3-0EEE-4BAA-9556-6F97AD88D1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2094271"/>
            <a:ext cx="2819400" cy="2890684"/>
          </a:xfrm>
          <a:prstGeom prst="rect">
            <a:avLst/>
          </a:prstGeom>
          <a:effectLst>
            <a:glow rad="101600">
              <a:schemeClr val="tx1">
                <a:alpha val="60000"/>
              </a:scheme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DA460D1E-B046-4597-ABC2-EBCFC506C5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1880" y="2060847"/>
            <a:ext cx="2736304" cy="2926831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6B1DB1C1-DEA8-4DCB-8CAD-AF863DE7D5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44381" y="2064774"/>
            <a:ext cx="2242419" cy="2937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54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705</Words>
  <Application>Microsoft Office PowerPoint</Application>
  <PresentationFormat>Presentación en pantalla (4:3)</PresentationFormat>
  <Paragraphs>28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2" baseType="lpstr">
      <vt:lpstr>Arial</vt:lpstr>
      <vt:lpstr>Calibri</vt:lpstr>
      <vt:lpstr>Tema de Office</vt:lpstr>
      <vt:lpstr>LA MISERICORDIA DEL SEÑOR</vt:lpstr>
      <vt:lpstr>Presentación de PowerPoint</vt:lpstr>
      <vt:lpstr>Presentación de PowerPoint</vt:lpstr>
      <vt:lpstr> “el cual, siendo en forma de Dios, no estimó el ser igual a Dios como cosa a que aferrarse, sino que se despojó a sí mismo, tomando forma de siervo, hecho semejante a los hombres; </vt:lpstr>
      <vt:lpstr>Presentación de PowerPoint</vt:lpstr>
      <vt:lpstr>“Porque de tal manera amó Dios al mundo, que ha dado a su Hijo unigénito, para que todo aquel que en él cree, no se pierda, mas tenga vida” Juan 3:16.</vt:lpstr>
      <vt:lpstr>Presentación de PowerPoint</vt:lpstr>
      <vt:lpstr>Presentación de PowerPoint</vt:lpstr>
      <vt:lpstr>El que en él cree, no es condenado; pero el que no cree, ya ha sido condenado, porque no ha creído en el nombre del unigénito Hijo de Dios. Juan 3:18.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MISERICIRDIA DEL SEÑOR</dc:title>
  <dc:creator>FAMILIA FIERRO CH</dc:creator>
  <cp:lastModifiedBy>Usuario</cp:lastModifiedBy>
  <cp:revision>33</cp:revision>
  <dcterms:created xsi:type="dcterms:W3CDTF">2014-02-12T21:24:01Z</dcterms:created>
  <dcterms:modified xsi:type="dcterms:W3CDTF">2017-06-17T00:24:34Z</dcterms:modified>
</cp:coreProperties>
</file>